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5" autoAdjust="0"/>
    <p:restoredTop sz="94799" autoAdjust="0"/>
  </p:normalViewPr>
  <p:slideViewPr>
    <p:cSldViewPr snapToGrid="0">
      <p:cViewPr varScale="1">
        <p:scale>
          <a:sx n="112" d="100"/>
          <a:sy n="112" d="100"/>
        </p:scale>
        <p:origin x="132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da-DK" smtClean="0"/>
              <a:t>Klik for at redigere i master</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dirty="0"/>
          </a:p>
        </p:txBody>
      </p:sp>
      <p:sp>
        <p:nvSpPr>
          <p:cNvPr id="4" name="Date Placeholder 3"/>
          <p:cNvSpPr>
            <a:spLocks noGrp="1"/>
          </p:cNvSpPr>
          <p:nvPr>
            <p:ph type="dt" sz="half" idx="10"/>
          </p:nvPr>
        </p:nvSpPr>
        <p:spPr/>
        <p:txBody>
          <a:bodyPr/>
          <a:lstStyle/>
          <a:p>
            <a:fld id="{9D6BAF3D-AB04-4BD0-B6CF-52F33ACFAE71}" type="datetimeFigureOut">
              <a:rPr lang="da-DK" smtClean="0"/>
              <a:t>27-01-2014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6F12DC7-40D8-403A-BC01-2E7F6D92C8D7}" type="slidenum">
              <a:rPr lang="da-DK" smtClean="0"/>
              <a:t>‹nr.›</a:t>
            </a:fld>
            <a:endParaRPr lang="da-DK"/>
          </a:p>
        </p:txBody>
      </p:sp>
    </p:spTree>
    <p:extLst>
      <p:ext uri="{BB962C8B-B14F-4D97-AF65-F5344CB8AC3E}">
        <p14:creationId xmlns:p14="http://schemas.microsoft.com/office/powerpoint/2010/main" val="904005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9D6BAF3D-AB04-4BD0-B6CF-52F33ACFAE71}" type="datetimeFigureOut">
              <a:rPr lang="da-DK" smtClean="0"/>
              <a:t>27-01-2014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66F12DC7-40D8-403A-BC01-2E7F6D92C8D7}" type="slidenum">
              <a:rPr lang="da-DK" smtClean="0"/>
              <a:t>‹nr.›</a:t>
            </a:fld>
            <a:endParaRPr lang="da-DK"/>
          </a:p>
        </p:txBody>
      </p:sp>
    </p:spTree>
    <p:extLst>
      <p:ext uri="{BB962C8B-B14F-4D97-AF65-F5344CB8AC3E}">
        <p14:creationId xmlns:p14="http://schemas.microsoft.com/office/powerpoint/2010/main" val="3528558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da-DK" smtClean="0"/>
              <a:t>Klik for at redigere i master</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4" name="Date Placeholder 3"/>
          <p:cNvSpPr>
            <a:spLocks noGrp="1"/>
          </p:cNvSpPr>
          <p:nvPr>
            <p:ph type="dt" sz="half" idx="10"/>
          </p:nvPr>
        </p:nvSpPr>
        <p:spPr/>
        <p:txBody>
          <a:bodyPr/>
          <a:lstStyle/>
          <a:p>
            <a:fld id="{9D6BAF3D-AB04-4BD0-B6CF-52F33ACFAE71}" type="datetimeFigureOut">
              <a:rPr lang="da-DK" smtClean="0"/>
              <a:t>27-01-2014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6F12DC7-40D8-403A-BC01-2E7F6D92C8D7}" type="slidenum">
              <a:rPr lang="da-DK" smtClean="0"/>
              <a:t>‹nr.›</a:t>
            </a:fld>
            <a:endParaRPr lang="da-DK"/>
          </a:p>
        </p:txBody>
      </p:sp>
    </p:spTree>
    <p:extLst>
      <p:ext uri="{BB962C8B-B14F-4D97-AF65-F5344CB8AC3E}">
        <p14:creationId xmlns:p14="http://schemas.microsoft.com/office/powerpoint/2010/main" val="2329429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da-DK" smtClean="0"/>
              <a:t>Klik for at redigere i master</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da-DK" smtClean="0"/>
              <a:t>Klik for at redigere i master</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4" name="Date Placeholder 3"/>
          <p:cNvSpPr>
            <a:spLocks noGrp="1"/>
          </p:cNvSpPr>
          <p:nvPr>
            <p:ph type="dt" sz="half" idx="10"/>
          </p:nvPr>
        </p:nvSpPr>
        <p:spPr/>
        <p:txBody>
          <a:bodyPr/>
          <a:lstStyle/>
          <a:p>
            <a:fld id="{9D6BAF3D-AB04-4BD0-B6CF-52F33ACFAE71}" type="datetimeFigureOut">
              <a:rPr lang="da-DK" smtClean="0"/>
              <a:t>27-01-2014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6F12DC7-40D8-403A-BC01-2E7F6D92C8D7}" type="slidenum">
              <a:rPr lang="da-DK" smtClean="0"/>
              <a:t>‹nr.›</a:t>
            </a:fld>
            <a:endParaRPr lang="da-DK"/>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940018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da-DK" smtClean="0"/>
              <a:t>Klik for at redigere i master</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9D6BAF3D-AB04-4BD0-B6CF-52F33ACFAE71}" type="datetimeFigureOut">
              <a:rPr lang="da-DK" smtClean="0"/>
              <a:t>27-01-2014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6F12DC7-40D8-403A-BC01-2E7F6D92C8D7}" type="slidenum">
              <a:rPr lang="da-DK" smtClean="0"/>
              <a:t>‹nr.›</a:t>
            </a:fld>
            <a:endParaRPr lang="da-DK"/>
          </a:p>
        </p:txBody>
      </p:sp>
    </p:spTree>
    <p:extLst>
      <p:ext uri="{BB962C8B-B14F-4D97-AF65-F5344CB8AC3E}">
        <p14:creationId xmlns:p14="http://schemas.microsoft.com/office/powerpoint/2010/main" val="3549184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a-DK" smtClean="0"/>
              <a:t>Klik for at redigere i master</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D6BAF3D-AB04-4BD0-B6CF-52F33ACFAE71}" type="datetimeFigureOut">
              <a:rPr lang="da-DK" smtClean="0"/>
              <a:t>27-01-2014</a:t>
            </a:fld>
            <a:endParaRPr lang="da-DK"/>
          </a:p>
        </p:txBody>
      </p:sp>
      <p:sp>
        <p:nvSpPr>
          <p:cNvPr id="4"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6F12DC7-40D8-403A-BC01-2E7F6D92C8D7}" type="slidenum">
              <a:rPr lang="da-DK" smtClean="0"/>
              <a:t>‹nr.›</a:t>
            </a:fld>
            <a:endParaRPr lang="da-DK"/>
          </a:p>
        </p:txBody>
      </p:sp>
    </p:spTree>
    <p:extLst>
      <p:ext uri="{BB962C8B-B14F-4D97-AF65-F5344CB8AC3E}">
        <p14:creationId xmlns:p14="http://schemas.microsoft.com/office/powerpoint/2010/main" val="2256201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med bille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a-DK" smtClean="0"/>
              <a:t>Klik for at redigere i master</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D6BAF3D-AB04-4BD0-B6CF-52F33ACFAE71}" type="datetimeFigureOut">
              <a:rPr lang="da-DK" smtClean="0"/>
              <a:t>27-01-2014</a:t>
            </a:fld>
            <a:endParaRPr lang="da-DK"/>
          </a:p>
        </p:txBody>
      </p:sp>
      <p:sp>
        <p:nvSpPr>
          <p:cNvPr id="4"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6F12DC7-40D8-403A-BC01-2E7F6D92C8D7}" type="slidenum">
              <a:rPr lang="da-DK" smtClean="0"/>
              <a:t>‹nr.›</a:t>
            </a:fld>
            <a:endParaRPr lang="da-DK"/>
          </a:p>
        </p:txBody>
      </p:sp>
    </p:spTree>
    <p:extLst>
      <p:ext uri="{BB962C8B-B14F-4D97-AF65-F5344CB8AC3E}">
        <p14:creationId xmlns:p14="http://schemas.microsoft.com/office/powerpoint/2010/main" val="3227277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anchor="t" anchorCtr="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9D6BAF3D-AB04-4BD0-B6CF-52F33ACFAE71}" type="datetimeFigureOut">
              <a:rPr lang="da-DK" smtClean="0"/>
              <a:t>27-01-2014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6F12DC7-40D8-403A-BC01-2E7F6D92C8D7}" type="slidenum">
              <a:rPr lang="da-DK" smtClean="0"/>
              <a:t>‹nr.›</a:t>
            </a:fld>
            <a:endParaRPr lang="da-DK"/>
          </a:p>
        </p:txBody>
      </p:sp>
    </p:spTree>
    <p:extLst>
      <p:ext uri="{BB962C8B-B14F-4D97-AF65-F5344CB8AC3E}">
        <p14:creationId xmlns:p14="http://schemas.microsoft.com/office/powerpoint/2010/main" val="11718044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da-DK" smtClean="0"/>
              <a:t>Klik for at redigere i master</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9D6BAF3D-AB04-4BD0-B6CF-52F33ACFAE71}" type="datetimeFigureOut">
              <a:rPr lang="da-DK" smtClean="0"/>
              <a:t>27-01-2014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6F12DC7-40D8-403A-BC01-2E7F6D92C8D7}" type="slidenum">
              <a:rPr lang="da-DK" smtClean="0"/>
              <a:t>‹nr.›</a:t>
            </a:fld>
            <a:endParaRPr lang="da-DK"/>
          </a:p>
        </p:txBody>
      </p:sp>
    </p:spTree>
    <p:extLst>
      <p:ext uri="{BB962C8B-B14F-4D97-AF65-F5344CB8AC3E}">
        <p14:creationId xmlns:p14="http://schemas.microsoft.com/office/powerpoint/2010/main" val="1472075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3"/>
          <p:cNvSpPr>
            <a:spLocks noGrp="1"/>
          </p:cNvSpPr>
          <p:nvPr>
            <p:ph type="dt" sz="half" idx="10"/>
          </p:nvPr>
        </p:nvSpPr>
        <p:spPr/>
        <p:txBody>
          <a:bodyPr/>
          <a:lstStyle/>
          <a:p>
            <a:fld id="{9D6BAF3D-AB04-4BD0-B6CF-52F33ACFAE71}" type="datetimeFigureOut">
              <a:rPr lang="da-DK" smtClean="0"/>
              <a:t>27-01-2014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6F12DC7-40D8-403A-BC01-2E7F6D92C8D7}" type="slidenum">
              <a:rPr lang="da-DK" smtClean="0"/>
              <a:t>‹nr.›</a:t>
            </a:fld>
            <a:endParaRPr lang="da-DK"/>
          </a:p>
        </p:txBody>
      </p:sp>
    </p:spTree>
    <p:extLst>
      <p:ext uri="{BB962C8B-B14F-4D97-AF65-F5344CB8AC3E}">
        <p14:creationId xmlns:p14="http://schemas.microsoft.com/office/powerpoint/2010/main" val="1551758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da-DK" smtClean="0"/>
              <a:t>Klik for at redigere i master</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9D6BAF3D-AB04-4BD0-B6CF-52F33ACFAE71}" type="datetimeFigureOut">
              <a:rPr lang="da-DK" smtClean="0"/>
              <a:t>27-01-2014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6F12DC7-40D8-403A-BC01-2E7F6D92C8D7}" type="slidenum">
              <a:rPr lang="da-DK" smtClean="0"/>
              <a:t>‹nr.›</a:t>
            </a:fld>
            <a:endParaRPr lang="da-DK"/>
          </a:p>
        </p:txBody>
      </p:sp>
    </p:spTree>
    <p:extLst>
      <p:ext uri="{BB962C8B-B14F-4D97-AF65-F5344CB8AC3E}">
        <p14:creationId xmlns:p14="http://schemas.microsoft.com/office/powerpoint/2010/main" val="3381571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9D6BAF3D-AB04-4BD0-B6CF-52F33ACFAE71}" type="datetimeFigureOut">
              <a:rPr lang="da-DK" smtClean="0"/>
              <a:t>27-01-2014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66F12DC7-40D8-403A-BC01-2E7F6D92C8D7}" type="slidenum">
              <a:rPr lang="da-DK" smtClean="0"/>
              <a:t>‹nr.›</a:t>
            </a:fld>
            <a:endParaRPr lang="da-DK"/>
          </a:p>
        </p:txBody>
      </p:sp>
    </p:spTree>
    <p:extLst>
      <p:ext uri="{BB962C8B-B14F-4D97-AF65-F5344CB8AC3E}">
        <p14:creationId xmlns:p14="http://schemas.microsoft.com/office/powerpoint/2010/main" val="2320114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9D6BAF3D-AB04-4BD0-B6CF-52F33ACFAE71}" type="datetimeFigureOut">
              <a:rPr lang="da-DK" smtClean="0"/>
              <a:t>27-01-2014</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66F12DC7-40D8-403A-BC01-2E7F6D92C8D7}" type="slidenum">
              <a:rPr lang="da-DK" smtClean="0"/>
              <a:t>‹nr.›</a:t>
            </a:fld>
            <a:endParaRPr lang="da-DK"/>
          </a:p>
        </p:txBody>
      </p:sp>
    </p:spTree>
    <p:extLst>
      <p:ext uri="{BB962C8B-B14F-4D97-AF65-F5344CB8AC3E}">
        <p14:creationId xmlns:p14="http://schemas.microsoft.com/office/powerpoint/2010/main" val="3778528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7" name="Date Placeholder 2"/>
          <p:cNvSpPr>
            <a:spLocks noGrp="1"/>
          </p:cNvSpPr>
          <p:nvPr>
            <p:ph type="dt" sz="half" idx="10"/>
          </p:nvPr>
        </p:nvSpPr>
        <p:spPr/>
        <p:txBody>
          <a:bodyPr/>
          <a:lstStyle/>
          <a:p>
            <a:fld id="{9D6BAF3D-AB04-4BD0-B6CF-52F33ACFAE71}" type="datetimeFigureOut">
              <a:rPr lang="da-DK" smtClean="0"/>
              <a:t>27-01-2014</a:t>
            </a:fld>
            <a:endParaRPr lang="da-DK"/>
          </a:p>
        </p:txBody>
      </p:sp>
      <p:sp>
        <p:nvSpPr>
          <p:cNvPr id="5" name="Footer Placeholder 3"/>
          <p:cNvSpPr>
            <a:spLocks noGrp="1"/>
          </p:cNvSpPr>
          <p:nvPr>
            <p:ph type="ftr" sz="quarter" idx="11"/>
          </p:nvPr>
        </p:nvSpPr>
        <p:spPr/>
        <p:txBody>
          <a:bodyPr/>
          <a:lstStyle/>
          <a:p>
            <a:endParaRPr lang="da-DK"/>
          </a:p>
        </p:txBody>
      </p:sp>
      <p:sp>
        <p:nvSpPr>
          <p:cNvPr id="6" name="Slide Number Placeholder 4"/>
          <p:cNvSpPr>
            <a:spLocks noGrp="1"/>
          </p:cNvSpPr>
          <p:nvPr>
            <p:ph type="sldNum" sz="quarter" idx="12"/>
          </p:nvPr>
        </p:nvSpPr>
        <p:spPr/>
        <p:txBody>
          <a:bodyPr/>
          <a:lstStyle/>
          <a:p>
            <a:fld id="{66F12DC7-40D8-403A-BC01-2E7F6D92C8D7}" type="slidenum">
              <a:rPr lang="da-DK" smtClean="0"/>
              <a:t>‹nr.›</a:t>
            </a:fld>
            <a:endParaRPr lang="da-DK"/>
          </a:p>
        </p:txBody>
      </p:sp>
    </p:spTree>
    <p:extLst>
      <p:ext uri="{BB962C8B-B14F-4D97-AF65-F5344CB8AC3E}">
        <p14:creationId xmlns:p14="http://schemas.microsoft.com/office/powerpoint/2010/main" val="3104018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D6BAF3D-AB04-4BD0-B6CF-52F33ACFAE71}" type="datetimeFigureOut">
              <a:rPr lang="da-DK" smtClean="0"/>
              <a:t>27-01-2014</a:t>
            </a:fld>
            <a:endParaRPr lang="da-DK"/>
          </a:p>
        </p:txBody>
      </p:sp>
      <p:sp>
        <p:nvSpPr>
          <p:cNvPr id="5" name="Footer Placeholder 2"/>
          <p:cNvSpPr>
            <a:spLocks noGrp="1"/>
          </p:cNvSpPr>
          <p:nvPr>
            <p:ph type="ftr" sz="quarter" idx="11"/>
          </p:nvPr>
        </p:nvSpPr>
        <p:spPr/>
        <p:txBody>
          <a:bodyPr/>
          <a:lstStyle/>
          <a:p>
            <a:endParaRPr lang="da-DK"/>
          </a:p>
        </p:txBody>
      </p:sp>
      <p:sp>
        <p:nvSpPr>
          <p:cNvPr id="6" name="Slide Number Placeholder 3"/>
          <p:cNvSpPr>
            <a:spLocks noGrp="1"/>
          </p:cNvSpPr>
          <p:nvPr>
            <p:ph type="sldNum" sz="quarter" idx="12"/>
          </p:nvPr>
        </p:nvSpPr>
        <p:spPr/>
        <p:txBody>
          <a:bodyPr/>
          <a:lstStyle/>
          <a:p>
            <a:fld id="{66F12DC7-40D8-403A-BC01-2E7F6D92C8D7}" type="slidenum">
              <a:rPr lang="da-DK" smtClean="0"/>
              <a:t>‹nr.›</a:t>
            </a:fld>
            <a:endParaRPr lang="da-DK"/>
          </a:p>
        </p:txBody>
      </p:sp>
    </p:spTree>
    <p:extLst>
      <p:ext uri="{BB962C8B-B14F-4D97-AF65-F5344CB8AC3E}">
        <p14:creationId xmlns:p14="http://schemas.microsoft.com/office/powerpoint/2010/main" val="3760928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da-DK" smtClean="0"/>
              <a:t>Klik for at redigere i master</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7" name="Date Placeholder 4"/>
          <p:cNvSpPr>
            <a:spLocks noGrp="1"/>
          </p:cNvSpPr>
          <p:nvPr>
            <p:ph type="dt" sz="half" idx="10"/>
          </p:nvPr>
        </p:nvSpPr>
        <p:spPr/>
        <p:txBody>
          <a:bodyPr/>
          <a:lstStyle/>
          <a:p>
            <a:fld id="{9D6BAF3D-AB04-4BD0-B6CF-52F33ACFAE71}" type="datetimeFigureOut">
              <a:rPr lang="da-DK" smtClean="0"/>
              <a:t>27-01-2014</a:t>
            </a:fld>
            <a:endParaRPr lang="da-DK"/>
          </a:p>
        </p:txBody>
      </p:sp>
      <p:sp>
        <p:nvSpPr>
          <p:cNvPr id="5" name="Footer Placeholder 5"/>
          <p:cNvSpPr>
            <a:spLocks noGrp="1"/>
          </p:cNvSpPr>
          <p:nvPr>
            <p:ph type="ftr" sz="quarter" idx="11"/>
          </p:nvPr>
        </p:nvSpPr>
        <p:spPr/>
        <p:txBody>
          <a:bodyPr/>
          <a:lstStyle/>
          <a:p>
            <a:endParaRPr lang="da-DK"/>
          </a:p>
        </p:txBody>
      </p:sp>
      <p:sp>
        <p:nvSpPr>
          <p:cNvPr id="6" name="Slide Number Placeholder 6"/>
          <p:cNvSpPr>
            <a:spLocks noGrp="1"/>
          </p:cNvSpPr>
          <p:nvPr>
            <p:ph type="sldNum" sz="quarter" idx="12"/>
          </p:nvPr>
        </p:nvSpPr>
        <p:spPr/>
        <p:txBody>
          <a:bodyPr/>
          <a:lstStyle/>
          <a:p>
            <a:fld id="{66F12DC7-40D8-403A-BC01-2E7F6D92C8D7}" type="slidenum">
              <a:rPr lang="da-DK" smtClean="0"/>
              <a:t>‹nr.›</a:t>
            </a:fld>
            <a:endParaRPr lang="da-DK"/>
          </a:p>
        </p:txBody>
      </p:sp>
    </p:spTree>
    <p:extLst>
      <p:ext uri="{BB962C8B-B14F-4D97-AF65-F5344CB8AC3E}">
        <p14:creationId xmlns:p14="http://schemas.microsoft.com/office/powerpoint/2010/main" val="3928324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9D6BAF3D-AB04-4BD0-B6CF-52F33ACFAE71}" type="datetimeFigureOut">
              <a:rPr lang="da-DK" smtClean="0"/>
              <a:t>27-01-2014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66F12DC7-40D8-403A-BC01-2E7F6D92C8D7}" type="slidenum">
              <a:rPr lang="da-DK" smtClean="0"/>
              <a:t>‹nr.›</a:t>
            </a:fld>
            <a:endParaRPr lang="da-DK"/>
          </a:p>
        </p:txBody>
      </p:sp>
    </p:spTree>
    <p:extLst>
      <p:ext uri="{BB962C8B-B14F-4D97-AF65-F5344CB8AC3E}">
        <p14:creationId xmlns:p14="http://schemas.microsoft.com/office/powerpoint/2010/main" val="1654179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da-DK" smtClean="0"/>
              <a:t>Klik for at redigere i master</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D6BAF3D-AB04-4BD0-B6CF-52F33ACFAE71}" type="datetimeFigureOut">
              <a:rPr lang="da-DK" smtClean="0"/>
              <a:t>27-01-2014</a:t>
            </a:fld>
            <a:endParaRPr lang="da-DK"/>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da-DK"/>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66F12DC7-40D8-403A-BC01-2E7F6D92C8D7}" type="slidenum">
              <a:rPr lang="da-DK" smtClean="0"/>
              <a:t>‹nr.›</a:t>
            </a:fld>
            <a:endParaRPr lang="da-DK"/>
          </a:p>
        </p:txBody>
      </p:sp>
    </p:spTree>
    <p:extLst>
      <p:ext uri="{BB962C8B-B14F-4D97-AF65-F5344CB8AC3E}">
        <p14:creationId xmlns:p14="http://schemas.microsoft.com/office/powerpoint/2010/main" val="2598425104"/>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chor="t"/>
          <a:lstStyle/>
          <a:p>
            <a:r>
              <a:rPr lang="da-DK" dirty="0" smtClean="0"/>
              <a:t>Kørekort og højresving</a:t>
            </a:r>
            <a:endParaRPr lang="da-DK" dirty="0"/>
          </a:p>
        </p:txBody>
      </p:sp>
      <p:sp>
        <p:nvSpPr>
          <p:cNvPr id="3" name="Undertitel 2"/>
          <p:cNvSpPr>
            <a:spLocks noGrp="1"/>
          </p:cNvSpPr>
          <p:nvPr>
            <p:ph type="subTitle" idx="1"/>
          </p:nvPr>
        </p:nvSpPr>
        <p:spPr/>
        <p:txBody>
          <a:bodyPr/>
          <a:lstStyle/>
          <a:p>
            <a:r>
              <a:rPr lang="da-DK" dirty="0" smtClean="0"/>
              <a:t>Indhold i undervisningsplanen</a:t>
            </a:r>
            <a:endParaRPr lang="da-DK" dirty="0"/>
          </a:p>
        </p:txBody>
      </p:sp>
    </p:spTree>
    <p:extLst>
      <p:ext uri="{BB962C8B-B14F-4D97-AF65-F5344CB8AC3E}">
        <p14:creationId xmlns:p14="http://schemas.microsoft.com/office/powerpoint/2010/main" val="259839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Specifikt, højresving</a:t>
            </a:r>
            <a:endParaRPr lang="da-DK" dirty="0"/>
          </a:p>
        </p:txBody>
      </p:sp>
      <p:sp>
        <p:nvSpPr>
          <p:cNvPr id="3" name="Pladsholder til indhold 2"/>
          <p:cNvSpPr>
            <a:spLocks noGrp="1"/>
          </p:cNvSpPr>
          <p:nvPr>
            <p:ph idx="1"/>
          </p:nvPr>
        </p:nvSpPr>
        <p:spPr>
          <a:xfrm>
            <a:off x="685346" y="1732450"/>
            <a:ext cx="7765322" cy="4744550"/>
          </a:xfrm>
        </p:spPr>
        <p:txBody>
          <a:bodyPr>
            <a:normAutofit/>
          </a:bodyPr>
          <a:lstStyle/>
          <a:p>
            <a:pPr marL="0" indent="0">
              <a:buNone/>
            </a:pPr>
            <a:r>
              <a:rPr lang="da-DK" b="1" dirty="0"/>
              <a:t>7.13.4 Manøvre-færdigheder</a:t>
            </a:r>
          </a:p>
          <a:p>
            <a:pPr marL="0" indent="0">
              <a:buNone/>
            </a:pPr>
            <a:r>
              <a:rPr lang="da-DK" dirty="0"/>
              <a:t>Eleven skal </a:t>
            </a:r>
            <a:r>
              <a:rPr lang="da-DK" b="1" dirty="0">
                <a:solidFill>
                  <a:srgbClr val="FF0000"/>
                </a:solidFill>
              </a:rPr>
              <a:t>beherske</a:t>
            </a:r>
            <a:r>
              <a:rPr lang="da-DK" dirty="0">
                <a:solidFill>
                  <a:srgbClr val="FF0000"/>
                </a:solidFill>
              </a:rPr>
              <a:t> </a:t>
            </a:r>
            <a:r>
              <a:rPr lang="da-DK" dirty="0"/>
              <a:t>manøvre-færdigheder ved </a:t>
            </a:r>
            <a:r>
              <a:rPr lang="da-DK" dirty="0" smtClean="0"/>
              <a:t>højresving ”grundlæggende” </a:t>
            </a:r>
            <a:r>
              <a:rPr lang="da-DK" dirty="0"/>
              <a:t>samt følgende:</a:t>
            </a:r>
          </a:p>
          <a:p>
            <a:r>
              <a:rPr lang="da-DK" dirty="0" smtClean="0"/>
              <a:t>Hvor </a:t>
            </a:r>
            <a:r>
              <a:rPr lang="da-DK" dirty="0"/>
              <a:t>højresving udføres ved først at trække til venstre på kørebanen, skal denne manøvre udføres i god afstand fra sidevejen med efterfølgende tegngivning til højresving.</a:t>
            </a:r>
          </a:p>
          <a:p>
            <a:r>
              <a:rPr lang="da-DK" dirty="0" smtClean="0"/>
              <a:t>Foretage </a:t>
            </a:r>
            <a:r>
              <a:rPr lang="da-DK" dirty="0"/>
              <a:t>højresvinget med passende lav hastighed og eventuelt standse op før krydsning af cyklisternes bane for at give sig tilstrækkelig tid til grundig orientering.</a:t>
            </a:r>
          </a:p>
        </p:txBody>
      </p:sp>
    </p:spTree>
    <p:extLst>
      <p:ext uri="{BB962C8B-B14F-4D97-AF65-F5344CB8AC3E}">
        <p14:creationId xmlns:p14="http://schemas.microsoft.com/office/powerpoint/2010/main" val="875623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Grundlæggende kvalifikation</a:t>
            </a:r>
            <a:endParaRPr lang="da-DK" dirty="0"/>
          </a:p>
        </p:txBody>
      </p:sp>
      <p:sp>
        <p:nvSpPr>
          <p:cNvPr id="3" name="Pladsholder til indhold 2"/>
          <p:cNvSpPr>
            <a:spLocks noGrp="1"/>
          </p:cNvSpPr>
          <p:nvPr>
            <p:ph idx="1"/>
          </p:nvPr>
        </p:nvSpPr>
        <p:spPr>
          <a:xfrm>
            <a:off x="685346" y="2025352"/>
            <a:ext cx="7765322" cy="4451647"/>
          </a:xfrm>
        </p:spPr>
        <p:txBody>
          <a:bodyPr>
            <a:normAutofit/>
          </a:bodyPr>
          <a:lstStyle/>
          <a:p>
            <a:pPr marL="0" indent="0">
              <a:buNone/>
            </a:pPr>
            <a:r>
              <a:rPr lang="da-DK" sz="2800" dirty="0" smtClean="0"/>
              <a:t>Hvordan gribes det an?</a:t>
            </a:r>
          </a:p>
          <a:p>
            <a:pPr marL="0" indent="0">
              <a:buNone/>
            </a:pPr>
            <a:endParaRPr lang="da-DK" sz="2800" dirty="0"/>
          </a:p>
          <a:p>
            <a:pPr marL="0" indent="0">
              <a:buNone/>
            </a:pPr>
            <a:r>
              <a:rPr lang="da-DK" sz="2800" dirty="0" smtClean="0"/>
              <a:t>Vejledning fra Trafikstyrelsen undervejs..</a:t>
            </a:r>
            <a:endParaRPr lang="da-DK" sz="2800" dirty="0"/>
          </a:p>
        </p:txBody>
      </p:sp>
    </p:spTree>
    <p:extLst>
      <p:ext uri="{BB962C8B-B14F-4D97-AF65-F5344CB8AC3E}">
        <p14:creationId xmlns:p14="http://schemas.microsoft.com/office/powerpoint/2010/main" val="336643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Det overordnede</a:t>
            </a:r>
            <a:endParaRPr lang="da-DK" dirty="0"/>
          </a:p>
        </p:txBody>
      </p:sp>
      <p:sp>
        <p:nvSpPr>
          <p:cNvPr id="3" name="Pladsholder til indhold 2"/>
          <p:cNvSpPr>
            <a:spLocks noGrp="1"/>
          </p:cNvSpPr>
          <p:nvPr>
            <p:ph idx="1"/>
          </p:nvPr>
        </p:nvSpPr>
        <p:spPr>
          <a:xfrm>
            <a:off x="685346" y="1732450"/>
            <a:ext cx="7765322" cy="4744550"/>
          </a:xfrm>
        </p:spPr>
        <p:txBody>
          <a:bodyPr>
            <a:normAutofit/>
          </a:bodyPr>
          <a:lstStyle/>
          <a:p>
            <a:pPr marL="0" indent="0">
              <a:buNone/>
            </a:pPr>
            <a:r>
              <a:rPr lang="da-DK" b="1" i="1" dirty="0" smtClean="0"/>
              <a:t>Grundlæggende færdigheder</a:t>
            </a:r>
          </a:p>
          <a:p>
            <a:r>
              <a:rPr lang="da-DK" dirty="0" smtClean="0"/>
              <a:t>Indstilling af spejle</a:t>
            </a:r>
          </a:p>
          <a:p>
            <a:r>
              <a:rPr lang="da-DK" dirty="0" smtClean="0"/>
              <a:t>Anvendelse af spejle</a:t>
            </a:r>
          </a:p>
          <a:p>
            <a:r>
              <a:rPr lang="da-DK" dirty="0" smtClean="0"/>
              <a:t>Færdigheder ved svingning</a:t>
            </a:r>
          </a:p>
          <a:p>
            <a:endParaRPr lang="da-DK" dirty="0"/>
          </a:p>
          <a:p>
            <a:pPr marL="0" indent="0">
              <a:buNone/>
            </a:pPr>
            <a:r>
              <a:rPr lang="da-DK" b="1" i="1" dirty="0" smtClean="0"/>
              <a:t>Specifikt om at svinge til højre</a:t>
            </a:r>
          </a:p>
          <a:p>
            <a:r>
              <a:rPr lang="da-DK" dirty="0" smtClean="0"/>
              <a:t>Ulykker</a:t>
            </a:r>
          </a:p>
          <a:p>
            <a:r>
              <a:rPr lang="da-DK" dirty="0" smtClean="0"/>
              <a:t>Risikoforhold</a:t>
            </a:r>
          </a:p>
          <a:p>
            <a:r>
              <a:rPr lang="da-DK" dirty="0" smtClean="0"/>
              <a:t>Orienterings-færdigheder</a:t>
            </a:r>
          </a:p>
          <a:p>
            <a:r>
              <a:rPr lang="da-DK" dirty="0" smtClean="0"/>
              <a:t>Manøvre-færdigheder</a:t>
            </a:r>
            <a:endParaRPr lang="da-DK" dirty="0"/>
          </a:p>
        </p:txBody>
      </p:sp>
      <p:sp>
        <p:nvSpPr>
          <p:cNvPr id="4" name="Højre klammeparentes 3"/>
          <p:cNvSpPr/>
          <p:nvPr/>
        </p:nvSpPr>
        <p:spPr>
          <a:xfrm>
            <a:off x="4707731" y="2271031"/>
            <a:ext cx="347386" cy="1164378"/>
          </a:xfrm>
          <a:prstGeom prst="rightBrace">
            <a:avLst>
              <a:gd name="adj1" fmla="val 46034"/>
              <a:gd name="adj2" fmla="val 4755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5" name="Tekstfelt 4"/>
          <p:cNvSpPr txBox="1"/>
          <p:nvPr/>
        </p:nvSpPr>
        <p:spPr>
          <a:xfrm>
            <a:off x="5153114" y="2590145"/>
            <a:ext cx="1341689" cy="461665"/>
          </a:xfrm>
          <a:prstGeom prst="rect">
            <a:avLst/>
          </a:prstGeom>
          <a:noFill/>
        </p:spPr>
        <p:txBody>
          <a:bodyPr wrap="square" rtlCol="0">
            <a:spAutoFit/>
          </a:bodyPr>
          <a:lstStyle/>
          <a:p>
            <a:r>
              <a:rPr lang="da-DK" sz="2400" b="1" dirty="0" smtClean="0"/>
              <a:t>Praktik</a:t>
            </a:r>
            <a:endParaRPr lang="da-DK" sz="2400" b="1" dirty="0"/>
          </a:p>
        </p:txBody>
      </p:sp>
      <p:sp>
        <p:nvSpPr>
          <p:cNvPr id="6" name="Højre klammeparentes 5"/>
          <p:cNvSpPr/>
          <p:nvPr/>
        </p:nvSpPr>
        <p:spPr>
          <a:xfrm>
            <a:off x="2760292" y="4358355"/>
            <a:ext cx="259502" cy="759152"/>
          </a:xfrm>
          <a:prstGeom prst="rightBrace">
            <a:avLst>
              <a:gd name="adj1" fmla="val 46034"/>
              <a:gd name="adj2" fmla="val 4755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7" name="Tekstfelt 6"/>
          <p:cNvSpPr txBox="1"/>
          <p:nvPr/>
        </p:nvSpPr>
        <p:spPr>
          <a:xfrm>
            <a:off x="3117791" y="4477341"/>
            <a:ext cx="1341689" cy="461665"/>
          </a:xfrm>
          <a:prstGeom prst="rect">
            <a:avLst/>
          </a:prstGeom>
          <a:noFill/>
        </p:spPr>
        <p:txBody>
          <a:bodyPr wrap="square" rtlCol="0">
            <a:spAutoFit/>
          </a:bodyPr>
          <a:lstStyle/>
          <a:p>
            <a:r>
              <a:rPr lang="da-DK" sz="2400" b="1" dirty="0" smtClean="0"/>
              <a:t>Teori</a:t>
            </a:r>
            <a:endParaRPr lang="da-DK" sz="2400" b="1" dirty="0"/>
          </a:p>
        </p:txBody>
      </p:sp>
      <p:sp>
        <p:nvSpPr>
          <p:cNvPr id="8" name="Tekstfelt 7"/>
          <p:cNvSpPr txBox="1"/>
          <p:nvPr/>
        </p:nvSpPr>
        <p:spPr>
          <a:xfrm>
            <a:off x="4384272" y="5535290"/>
            <a:ext cx="1341689" cy="461665"/>
          </a:xfrm>
          <a:prstGeom prst="rect">
            <a:avLst/>
          </a:prstGeom>
          <a:noFill/>
        </p:spPr>
        <p:txBody>
          <a:bodyPr wrap="square" rtlCol="0">
            <a:spAutoFit/>
          </a:bodyPr>
          <a:lstStyle/>
          <a:p>
            <a:r>
              <a:rPr lang="da-DK" sz="2400" b="1" dirty="0" smtClean="0"/>
              <a:t>Praktik</a:t>
            </a:r>
            <a:endParaRPr lang="da-DK" sz="2400" b="1" dirty="0"/>
          </a:p>
        </p:txBody>
      </p:sp>
      <p:sp>
        <p:nvSpPr>
          <p:cNvPr id="9" name="Tekstfelt 8"/>
          <p:cNvSpPr txBox="1"/>
          <p:nvPr/>
        </p:nvSpPr>
        <p:spPr>
          <a:xfrm>
            <a:off x="4393541" y="5117507"/>
            <a:ext cx="3041300" cy="461665"/>
          </a:xfrm>
          <a:prstGeom prst="rect">
            <a:avLst/>
          </a:prstGeom>
          <a:noFill/>
        </p:spPr>
        <p:txBody>
          <a:bodyPr wrap="square" rtlCol="0">
            <a:spAutoFit/>
          </a:bodyPr>
          <a:lstStyle/>
          <a:p>
            <a:r>
              <a:rPr lang="da-DK" sz="2400" b="1" dirty="0" smtClean="0"/>
              <a:t>Teori og praktik</a:t>
            </a:r>
            <a:endParaRPr lang="da-DK" sz="2400" b="1" dirty="0"/>
          </a:p>
        </p:txBody>
      </p:sp>
    </p:spTree>
    <p:extLst>
      <p:ext uri="{BB962C8B-B14F-4D97-AF65-F5344CB8AC3E}">
        <p14:creationId xmlns:p14="http://schemas.microsoft.com/office/powerpoint/2010/main" val="252661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nodeType="after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Specifikt, grundlæggende</a:t>
            </a:r>
            <a:endParaRPr lang="da-DK" dirty="0"/>
          </a:p>
        </p:txBody>
      </p:sp>
      <p:sp>
        <p:nvSpPr>
          <p:cNvPr id="3" name="Pladsholder til indhold 2"/>
          <p:cNvSpPr>
            <a:spLocks noGrp="1"/>
          </p:cNvSpPr>
          <p:nvPr>
            <p:ph idx="1"/>
          </p:nvPr>
        </p:nvSpPr>
        <p:spPr>
          <a:xfrm>
            <a:off x="685346" y="1732450"/>
            <a:ext cx="7765322" cy="4744550"/>
          </a:xfrm>
        </p:spPr>
        <p:txBody>
          <a:bodyPr>
            <a:normAutofit/>
          </a:bodyPr>
          <a:lstStyle/>
          <a:p>
            <a:pPr marL="0" indent="0">
              <a:buNone/>
            </a:pPr>
            <a:r>
              <a:rPr lang="da-DK" b="1" dirty="0"/>
              <a:t>2.2.2 Indstilling af spejle</a:t>
            </a:r>
          </a:p>
          <a:p>
            <a:pPr marL="0" indent="0">
              <a:buNone/>
            </a:pPr>
            <a:r>
              <a:rPr lang="da-DK" dirty="0"/>
              <a:t>Eleven skal </a:t>
            </a:r>
            <a:r>
              <a:rPr lang="da-DK" b="1" dirty="0">
                <a:solidFill>
                  <a:srgbClr val="FF0000"/>
                </a:solidFill>
              </a:rPr>
              <a:t>beherske</a:t>
            </a:r>
            <a:r>
              <a:rPr lang="da-DK" dirty="0">
                <a:solidFill>
                  <a:srgbClr val="FF0000"/>
                </a:solidFill>
              </a:rPr>
              <a:t> </a:t>
            </a:r>
            <a:r>
              <a:rPr lang="da-DK" dirty="0"/>
              <a:t>følgende færdigheder:</a:t>
            </a:r>
          </a:p>
          <a:p>
            <a:r>
              <a:rPr lang="da-DK" dirty="0" smtClean="0"/>
              <a:t>Indstille </a:t>
            </a:r>
            <a:r>
              <a:rPr lang="da-DK" dirty="0"/>
              <a:t>førerspejle og vidvinkelspejl samt eventuelt nærzonespejl, frontspejl og blindvinkelspejl så det bedst mulige udsyn opnås, uden at man behøver at ændre kørestilling</a:t>
            </a:r>
            <a:r>
              <a:rPr lang="da-DK" dirty="0" smtClean="0"/>
              <a:t>.</a:t>
            </a:r>
          </a:p>
          <a:p>
            <a:pPr marL="0" indent="0">
              <a:buNone/>
            </a:pPr>
            <a:r>
              <a:rPr lang="da-DK" dirty="0" smtClean="0"/>
              <a:t>Eksempel førerspejl:</a:t>
            </a:r>
            <a:endParaRPr lang="da-DK" dirty="0"/>
          </a:p>
          <a:p>
            <a:r>
              <a:rPr lang="da-DK" dirty="0" smtClean="0"/>
              <a:t>Førerspejlet </a:t>
            </a:r>
            <a:r>
              <a:rPr lang="da-DK" dirty="0"/>
              <a:t>på hver side indstilles således, at siden af lastbilen netop kan ses i den inderste del af spejlet (siden af lastbilen bør højst fylde 1 cm i hvert spejl) og således, at horisonten kan ses i den øverste del af spejlet</a:t>
            </a:r>
            <a:r>
              <a:rPr lang="da-DK" dirty="0" smtClean="0"/>
              <a:t>.</a:t>
            </a:r>
          </a:p>
          <a:p>
            <a:pPr marL="0" indent="0">
              <a:buNone/>
            </a:pPr>
            <a:r>
              <a:rPr lang="da-DK" dirty="0" smtClean="0"/>
              <a:t>Herefter beskrivelse for resten af spejlene</a:t>
            </a:r>
            <a:endParaRPr lang="da-DK" dirty="0"/>
          </a:p>
        </p:txBody>
      </p:sp>
    </p:spTree>
    <p:extLst>
      <p:ext uri="{BB962C8B-B14F-4D97-AF65-F5344CB8AC3E}">
        <p14:creationId xmlns:p14="http://schemas.microsoft.com/office/powerpoint/2010/main" val="116709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Specifikt, grundlæggende</a:t>
            </a:r>
            <a:endParaRPr lang="da-DK" dirty="0"/>
          </a:p>
        </p:txBody>
      </p:sp>
      <p:sp>
        <p:nvSpPr>
          <p:cNvPr id="3" name="Pladsholder til indhold 2"/>
          <p:cNvSpPr>
            <a:spLocks noGrp="1"/>
          </p:cNvSpPr>
          <p:nvPr>
            <p:ph idx="1"/>
          </p:nvPr>
        </p:nvSpPr>
        <p:spPr>
          <a:xfrm>
            <a:off x="685346" y="1732450"/>
            <a:ext cx="7765322" cy="4744550"/>
          </a:xfrm>
        </p:spPr>
        <p:txBody>
          <a:bodyPr>
            <a:normAutofit/>
          </a:bodyPr>
          <a:lstStyle/>
          <a:p>
            <a:pPr marL="0" indent="0">
              <a:buNone/>
            </a:pPr>
            <a:r>
              <a:rPr lang="da-DK" b="1" dirty="0"/>
              <a:t>2.2.3 Anvendelse af </a:t>
            </a:r>
            <a:r>
              <a:rPr lang="da-DK" b="1" dirty="0" smtClean="0"/>
              <a:t>spejle</a:t>
            </a:r>
          </a:p>
          <a:p>
            <a:pPr marL="0" indent="0">
              <a:buNone/>
            </a:pPr>
            <a:r>
              <a:rPr lang="da-DK" dirty="0" smtClean="0"/>
              <a:t>Eleven </a:t>
            </a:r>
            <a:r>
              <a:rPr lang="da-DK" dirty="0"/>
              <a:t>skal </a:t>
            </a:r>
            <a:r>
              <a:rPr lang="da-DK" b="1" dirty="0">
                <a:solidFill>
                  <a:srgbClr val="FF0000"/>
                </a:solidFill>
              </a:rPr>
              <a:t>beherske</a:t>
            </a:r>
            <a:r>
              <a:rPr lang="da-DK" dirty="0">
                <a:solidFill>
                  <a:srgbClr val="FF0000"/>
                </a:solidFill>
              </a:rPr>
              <a:t> </a:t>
            </a:r>
            <a:r>
              <a:rPr lang="da-DK" dirty="0"/>
              <a:t>følgende færdigheder:</a:t>
            </a:r>
          </a:p>
          <a:p>
            <a:r>
              <a:rPr lang="da-DK" dirty="0"/>
              <a:t>1) Jævnligt orientere sig i spejlene og især i højresving orientere sig flere gange før og under svingningen.</a:t>
            </a:r>
          </a:p>
          <a:p>
            <a:r>
              <a:rPr lang="da-DK" dirty="0"/>
              <a:t>2) Være opmærksom på blinde vinkler, også de ofte store blinde vinkler som selve spejlene danner.</a:t>
            </a:r>
          </a:p>
          <a:p>
            <a:r>
              <a:rPr lang="da-DK" dirty="0"/>
              <a:t>3) Tjekke de skjulte områder (blinde vinkler), ved at flytte sig frem og til siden.</a:t>
            </a:r>
          </a:p>
          <a:p>
            <a:r>
              <a:rPr lang="da-DK" dirty="0"/>
              <a:t>4) Især ved højresving i kryds hyppigt at tjekke området til højre for lastbilen ved at orientere sig ved brug af spejle og gennem forrude og sideruder.</a:t>
            </a:r>
          </a:p>
        </p:txBody>
      </p:sp>
    </p:spTree>
    <p:extLst>
      <p:ext uri="{BB962C8B-B14F-4D97-AF65-F5344CB8AC3E}">
        <p14:creationId xmlns:p14="http://schemas.microsoft.com/office/powerpoint/2010/main" val="3003457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Specifikt, grundlæggende</a:t>
            </a:r>
            <a:endParaRPr lang="da-DK" dirty="0"/>
          </a:p>
        </p:txBody>
      </p:sp>
      <p:sp>
        <p:nvSpPr>
          <p:cNvPr id="3" name="Pladsholder til indhold 2"/>
          <p:cNvSpPr>
            <a:spLocks noGrp="1"/>
          </p:cNvSpPr>
          <p:nvPr>
            <p:ph idx="1"/>
          </p:nvPr>
        </p:nvSpPr>
        <p:spPr>
          <a:xfrm>
            <a:off x="685346" y="1732450"/>
            <a:ext cx="7765322" cy="4744550"/>
          </a:xfrm>
        </p:spPr>
        <p:txBody>
          <a:bodyPr>
            <a:normAutofit fontScale="92500" lnSpcReduction="20000"/>
          </a:bodyPr>
          <a:lstStyle/>
          <a:p>
            <a:pPr marL="0" indent="0">
              <a:buNone/>
            </a:pPr>
            <a:r>
              <a:rPr lang="da-DK" b="1" dirty="0"/>
              <a:t>2.4.1 Færdigheder ved svingning</a:t>
            </a:r>
          </a:p>
          <a:p>
            <a:pPr marL="0" indent="0">
              <a:buNone/>
            </a:pPr>
            <a:r>
              <a:rPr lang="da-DK" dirty="0"/>
              <a:t>Eleven skal </a:t>
            </a:r>
            <a:r>
              <a:rPr lang="da-DK" b="1" dirty="0">
                <a:solidFill>
                  <a:srgbClr val="FF0000"/>
                </a:solidFill>
              </a:rPr>
              <a:t>beherske</a:t>
            </a:r>
            <a:r>
              <a:rPr lang="da-DK" b="1" dirty="0"/>
              <a:t> </a:t>
            </a:r>
            <a:r>
              <a:rPr lang="da-DK" dirty="0"/>
              <a:t>følgende orienterings-færdigheder</a:t>
            </a:r>
            <a:r>
              <a:rPr lang="da-DK" b="1" dirty="0"/>
              <a:t> </a:t>
            </a:r>
            <a:r>
              <a:rPr lang="da-DK" dirty="0"/>
              <a:t>ved højresving (uddrag):</a:t>
            </a:r>
          </a:p>
          <a:p>
            <a:r>
              <a:rPr lang="da-DK" dirty="0" smtClean="0"/>
              <a:t>Orientere </a:t>
            </a:r>
            <a:r>
              <a:rPr lang="da-DK" dirty="0"/>
              <a:t>sig bagud langs lastbilens sider alene ved hjælp af spejle, og herunder skifte mellem flere spejle.</a:t>
            </a:r>
          </a:p>
          <a:p>
            <a:r>
              <a:rPr lang="da-DK" dirty="0" smtClean="0"/>
              <a:t>Tjekke </a:t>
            </a:r>
            <a:r>
              <a:rPr lang="da-DK" dirty="0"/>
              <a:t>blinde vinkler i det omfang, det er muligt.</a:t>
            </a:r>
          </a:p>
          <a:p>
            <a:pPr marL="0" indent="0">
              <a:buNone/>
            </a:pPr>
            <a:r>
              <a:rPr lang="da-DK" dirty="0"/>
              <a:t>Eleven skal </a:t>
            </a:r>
            <a:r>
              <a:rPr lang="da-DK" b="1" dirty="0">
                <a:solidFill>
                  <a:srgbClr val="FF0000"/>
                </a:solidFill>
              </a:rPr>
              <a:t>beherske</a:t>
            </a:r>
            <a:r>
              <a:rPr lang="da-DK" dirty="0"/>
              <a:t> følgende manøvre-færdigheder ved forlæns højresving (uddrag):</a:t>
            </a:r>
          </a:p>
          <a:p>
            <a:r>
              <a:rPr lang="da-DK" dirty="0" smtClean="0"/>
              <a:t>Køre </a:t>
            </a:r>
            <a:r>
              <a:rPr lang="da-DK" dirty="0"/>
              <a:t>så tæt på kørebanekant eller kantsten (eller kantlinje) som muligt for bl.a. at hindre cyklister og knallertkørere i at køre frem på højre side af lastbilen.</a:t>
            </a:r>
          </a:p>
          <a:p>
            <a:r>
              <a:rPr lang="da-DK" dirty="0" smtClean="0"/>
              <a:t>Udføre </a:t>
            </a:r>
            <a:r>
              <a:rPr lang="da-DK" dirty="0"/>
              <a:t>højresvinget ved at blive ved </a:t>
            </a:r>
            <a:r>
              <a:rPr lang="da-DK" dirty="0" smtClean="0"/>
              <a:t>kørebanekanten og </a:t>
            </a:r>
            <a:r>
              <a:rPr lang="da-DK" dirty="0"/>
              <a:t>gøre svinget så lille som muligt </a:t>
            </a:r>
            <a:endParaRPr lang="da-DK" dirty="0" smtClean="0"/>
          </a:p>
          <a:p>
            <a:r>
              <a:rPr lang="da-DK" dirty="0" smtClean="0"/>
              <a:t>Såfremt </a:t>
            </a:r>
            <a:r>
              <a:rPr lang="da-DK" dirty="0"/>
              <a:t>pladsforholdene gør det nødvendigt, bør der i god tid før svingningen trækkes til venstre.</a:t>
            </a:r>
          </a:p>
        </p:txBody>
      </p:sp>
    </p:spTree>
    <p:extLst>
      <p:ext uri="{BB962C8B-B14F-4D97-AF65-F5344CB8AC3E}">
        <p14:creationId xmlns:p14="http://schemas.microsoft.com/office/powerpoint/2010/main" val="331185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Specifikt, højresving</a:t>
            </a:r>
            <a:endParaRPr lang="da-DK" dirty="0"/>
          </a:p>
        </p:txBody>
      </p:sp>
      <p:sp>
        <p:nvSpPr>
          <p:cNvPr id="3" name="Pladsholder til indhold 2"/>
          <p:cNvSpPr>
            <a:spLocks noGrp="1"/>
          </p:cNvSpPr>
          <p:nvPr>
            <p:ph idx="1"/>
          </p:nvPr>
        </p:nvSpPr>
        <p:spPr>
          <a:xfrm>
            <a:off x="685346" y="1732450"/>
            <a:ext cx="7765322" cy="4744550"/>
          </a:xfrm>
        </p:spPr>
        <p:txBody>
          <a:bodyPr>
            <a:normAutofit fontScale="92500" lnSpcReduction="10000"/>
          </a:bodyPr>
          <a:lstStyle/>
          <a:p>
            <a:pPr marL="0" indent="0">
              <a:buNone/>
            </a:pPr>
            <a:r>
              <a:rPr lang="da-DK" b="1" dirty="0"/>
              <a:t>7.13.1 Ulykker</a:t>
            </a:r>
          </a:p>
          <a:p>
            <a:pPr marL="0" indent="0">
              <a:buNone/>
            </a:pPr>
            <a:r>
              <a:rPr lang="da-DK" dirty="0"/>
              <a:t>Eleven skal have </a:t>
            </a:r>
            <a:r>
              <a:rPr lang="da-DK" b="1" dirty="0">
                <a:solidFill>
                  <a:srgbClr val="FF0000"/>
                </a:solidFill>
              </a:rPr>
              <a:t>kendskab</a:t>
            </a:r>
            <a:r>
              <a:rPr lang="da-DK" dirty="0">
                <a:solidFill>
                  <a:srgbClr val="FF0000"/>
                </a:solidFill>
              </a:rPr>
              <a:t> </a:t>
            </a:r>
            <a:r>
              <a:rPr lang="da-DK" dirty="0"/>
              <a:t>til følgende omstændigheder ved ulykker under højresving i kryds:</a:t>
            </a:r>
          </a:p>
          <a:p>
            <a:r>
              <a:rPr lang="da-DK" dirty="0" smtClean="0"/>
              <a:t>Der </a:t>
            </a:r>
            <a:r>
              <a:rPr lang="da-DK" dirty="0"/>
              <a:t>sker temmelig mange ulykker under højresving i kryds</a:t>
            </a:r>
          </a:p>
          <a:p>
            <a:r>
              <a:rPr lang="da-DK" dirty="0" smtClean="0"/>
              <a:t>Ved </a:t>
            </a:r>
            <a:r>
              <a:rPr lang="da-DK" dirty="0"/>
              <a:t>omkring halvdelen af ulykkerne er modparten en cyklist eller knallertkører, der befinder sig på lastbilens højre side, og som føreren af lastbilen klemmer eller svinger ind foran</a:t>
            </a:r>
            <a:r>
              <a:rPr lang="da-DK" dirty="0" smtClean="0"/>
              <a:t>.</a:t>
            </a:r>
            <a:br>
              <a:rPr lang="da-DK" dirty="0" smtClean="0"/>
            </a:br>
            <a:r>
              <a:rPr lang="da-DK" dirty="0" smtClean="0"/>
              <a:t/>
            </a:r>
            <a:br>
              <a:rPr lang="da-DK" dirty="0" smtClean="0"/>
            </a:br>
            <a:r>
              <a:rPr lang="da-DK" dirty="0" smtClean="0"/>
              <a:t>Mange </a:t>
            </a:r>
            <a:r>
              <a:rPr lang="da-DK" dirty="0"/>
              <a:t>af cyklisterne befinder sig ved lastbilens højre </a:t>
            </a:r>
            <a:r>
              <a:rPr lang="da-DK" dirty="0" err="1"/>
              <a:t>forhjørne</a:t>
            </a:r>
            <a:r>
              <a:rPr lang="da-DK" dirty="0"/>
              <a:t>, når lastbilen påbegynder svingningen. De fleste af den slags ulykker sker i lysregulerede kryds med cykelsti, hvor lastbilen svinger for grønt lys, efter at have holdt for rødt lys sammen med en cyklist/knallertkører. Kun en lille del af de implicerede er hurtige eller aggressive cyklister. En del lastbiler svinger med så høj hastighed, at chaufføren ikke får tid nok til grundig orientering efter cyklister.</a:t>
            </a:r>
          </a:p>
        </p:txBody>
      </p:sp>
    </p:spTree>
    <p:extLst>
      <p:ext uri="{BB962C8B-B14F-4D97-AF65-F5344CB8AC3E}">
        <p14:creationId xmlns:p14="http://schemas.microsoft.com/office/powerpoint/2010/main" val="94617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Specifikt, højresving</a:t>
            </a:r>
            <a:endParaRPr lang="da-DK" dirty="0"/>
          </a:p>
        </p:txBody>
      </p:sp>
      <p:sp>
        <p:nvSpPr>
          <p:cNvPr id="3" name="Pladsholder til indhold 2"/>
          <p:cNvSpPr>
            <a:spLocks noGrp="1"/>
          </p:cNvSpPr>
          <p:nvPr>
            <p:ph idx="1"/>
          </p:nvPr>
        </p:nvSpPr>
        <p:spPr>
          <a:xfrm>
            <a:off x="685346" y="1732450"/>
            <a:ext cx="7765322" cy="4744550"/>
          </a:xfrm>
        </p:spPr>
        <p:txBody>
          <a:bodyPr>
            <a:normAutofit/>
          </a:bodyPr>
          <a:lstStyle/>
          <a:p>
            <a:pPr marL="0" indent="0">
              <a:buNone/>
            </a:pPr>
            <a:r>
              <a:rPr lang="da-DK" b="1" dirty="0"/>
              <a:t>7.13.2 Risikoforhold</a:t>
            </a:r>
          </a:p>
          <a:p>
            <a:pPr marL="0" indent="0">
              <a:buNone/>
            </a:pPr>
            <a:r>
              <a:rPr lang="da-DK" dirty="0"/>
              <a:t>Eleven skal have </a:t>
            </a:r>
            <a:r>
              <a:rPr lang="da-DK" b="1" dirty="0">
                <a:solidFill>
                  <a:srgbClr val="FF0000"/>
                </a:solidFill>
              </a:rPr>
              <a:t>kendskab</a:t>
            </a:r>
            <a:r>
              <a:rPr lang="da-DK" dirty="0">
                <a:solidFill>
                  <a:srgbClr val="FF0000"/>
                </a:solidFill>
              </a:rPr>
              <a:t> </a:t>
            </a:r>
            <a:r>
              <a:rPr lang="da-DK" dirty="0"/>
              <a:t>til følgende risikoforhold ved højresving:</a:t>
            </a:r>
          </a:p>
          <a:p>
            <a:r>
              <a:rPr lang="da-DK" dirty="0" smtClean="0"/>
              <a:t>For </a:t>
            </a:r>
            <a:r>
              <a:rPr lang="da-DK" dirty="0"/>
              <a:t>høj hastighed før og under svingningen, så orienteringen bliver mangelfuld.</a:t>
            </a:r>
          </a:p>
          <a:p>
            <a:r>
              <a:rPr lang="da-DK" dirty="0" smtClean="0"/>
              <a:t>Mangelfuld </a:t>
            </a:r>
            <a:r>
              <a:rPr lang="da-DK" dirty="0"/>
              <a:t>orientering om bagfra kommende cyklister og knallertkørere på højre side af lastbilen.</a:t>
            </a:r>
          </a:p>
          <a:p>
            <a:r>
              <a:rPr lang="da-DK" dirty="0" smtClean="0"/>
              <a:t>Mangelfuld </a:t>
            </a:r>
            <a:r>
              <a:rPr lang="da-DK" dirty="0"/>
              <a:t>eller forkert orientering efter bagfra kommende cyklister og knallertkørere samt fodgængere, der kommer ud i det lysregulerede kryds efter der har været grønt i nogen tid.</a:t>
            </a:r>
          </a:p>
          <a:p>
            <a:pPr marL="0" indent="0">
              <a:buNone/>
            </a:pPr>
            <a:endParaRPr lang="da-DK" dirty="0"/>
          </a:p>
        </p:txBody>
      </p:sp>
    </p:spTree>
    <p:extLst>
      <p:ext uri="{BB962C8B-B14F-4D97-AF65-F5344CB8AC3E}">
        <p14:creationId xmlns:p14="http://schemas.microsoft.com/office/powerpoint/2010/main" val="3374382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Specifikt, højresving</a:t>
            </a:r>
            <a:endParaRPr lang="da-DK" dirty="0"/>
          </a:p>
        </p:txBody>
      </p:sp>
      <p:sp>
        <p:nvSpPr>
          <p:cNvPr id="3" name="Pladsholder til indhold 2"/>
          <p:cNvSpPr>
            <a:spLocks noGrp="1"/>
          </p:cNvSpPr>
          <p:nvPr>
            <p:ph idx="1"/>
          </p:nvPr>
        </p:nvSpPr>
        <p:spPr>
          <a:xfrm>
            <a:off x="685346" y="1732450"/>
            <a:ext cx="7765322" cy="4744550"/>
          </a:xfrm>
        </p:spPr>
        <p:txBody>
          <a:bodyPr>
            <a:normAutofit/>
          </a:bodyPr>
          <a:lstStyle/>
          <a:p>
            <a:pPr marL="0" indent="0">
              <a:buNone/>
            </a:pPr>
            <a:r>
              <a:rPr lang="da-DK" b="1" dirty="0"/>
              <a:t>7.13.3 Orienterings-færdigheder</a:t>
            </a:r>
          </a:p>
          <a:p>
            <a:pPr marL="0" indent="0">
              <a:buNone/>
            </a:pPr>
            <a:r>
              <a:rPr lang="da-DK" dirty="0"/>
              <a:t>Eleven skal kunne </a:t>
            </a:r>
            <a:r>
              <a:rPr lang="da-DK" b="1" dirty="0">
                <a:solidFill>
                  <a:srgbClr val="FF0000"/>
                </a:solidFill>
              </a:rPr>
              <a:t>opfatte og bedømme</a:t>
            </a:r>
            <a:r>
              <a:rPr lang="da-DK" b="1" dirty="0"/>
              <a:t> </a:t>
            </a:r>
            <a:r>
              <a:rPr lang="da-DK" dirty="0"/>
              <a:t>følgende faremuligheder ved højresving og reagere hensigtsmæssigt over for dem:</a:t>
            </a:r>
          </a:p>
          <a:p>
            <a:r>
              <a:rPr lang="da-DK" dirty="0"/>
              <a:t>C</a:t>
            </a:r>
            <a:r>
              <a:rPr lang="da-DK" dirty="0" smtClean="0"/>
              <a:t>yklister </a:t>
            </a:r>
            <a:r>
              <a:rPr lang="da-DK" dirty="0"/>
              <a:t>og knallertkørere, der holder ved stoplinen på højre side af lastbilen.</a:t>
            </a:r>
          </a:p>
          <a:p>
            <a:r>
              <a:rPr lang="da-DK" dirty="0"/>
              <a:t>B</a:t>
            </a:r>
            <a:r>
              <a:rPr lang="da-DK" dirty="0" smtClean="0"/>
              <a:t>agfra </a:t>
            </a:r>
            <a:r>
              <a:rPr lang="da-DK" dirty="0"/>
              <a:t>kommende cyklister og knallertkørere på højre side af lastbilen på kørebanen eller cykelstien.</a:t>
            </a:r>
          </a:p>
          <a:p>
            <a:r>
              <a:rPr lang="da-DK" dirty="0"/>
              <a:t>C</a:t>
            </a:r>
            <a:r>
              <a:rPr lang="da-DK" dirty="0" smtClean="0"/>
              <a:t>yklister</a:t>
            </a:r>
            <a:r>
              <a:rPr lang="da-DK" dirty="0"/>
              <a:t>, knallertkørere og fodgængere, der kommer ud i det lysregulerede kryds, efter der har været grønt lys i nogen tid.</a:t>
            </a:r>
          </a:p>
        </p:txBody>
      </p:sp>
    </p:spTree>
    <p:extLst>
      <p:ext uri="{BB962C8B-B14F-4D97-AF65-F5344CB8AC3E}">
        <p14:creationId xmlns:p14="http://schemas.microsoft.com/office/powerpoint/2010/main" val="500760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Specifikt, højresving</a:t>
            </a:r>
            <a:endParaRPr lang="da-DK" dirty="0"/>
          </a:p>
        </p:txBody>
      </p:sp>
      <p:sp>
        <p:nvSpPr>
          <p:cNvPr id="3" name="Pladsholder til indhold 2"/>
          <p:cNvSpPr>
            <a:spLocks noGrp="1"/>
          </p:cNvSpPr>
          <p:nvPr>
            <p:ph idx="1"/>
          </p:nvPr>
        </p:nvSpPr>
        <p:spPr>
          <a:xfrm>
            <a:off x="685346" y="1732450"/>
            <a:ext cx="7765322" cy="4744550"/>
          </a:xfrm>
        </p:spPr>
        <p:txBody>
          <a:bodyPr>
            <a:normAutofit/>
          </a:bodyPr>
          <a:lstStyle/>
          <a:p>
            <a:pPr marL="0" indent="0">
              <a:buNone/>
            </a:pPr>
            <a:r>
              <a:rPr lang="da-DK" b="1" dirty="0"/>
              <a:t>7.13.3 Orienterings-færdigheder</a:t>
            </a:r>
          </a:p>
          <a:p>
            <a:pPr marL="0" indent="0">
              <a:buNone/>
            </a:pPr>
            <a:r>
              <a:rPr lang="da-DK" dirty="0"/>
              <a:t>Eleven skal </a:t>
            </a:r>
            <a:r>
              <a:rPr lang="da-DK" b="1" dirty="0">
                <a:solidFill>
                  <a:srgbClr val="FF0000"/>
                </a:solidFill>
              </a:rPr>
              <a:t>beherske</a:t>
            </a:r>
            <a:r>
              <a:rPr lang="da-DK" dirty="0">
                <a:solidFill>
                  <a:srgbClr val="FF0000"/>
                </a:solidFill>
              </a:rPr>
              <a:t> </a:t>
            </a:r>
            <a:r>
              <a:rPr lang="da-DK" dirty="0"/>
              <a:t>orienterings-færdigheder ved højresving </a:t>
            </a:r>
            <a:r>
              <a:rPr lang="da-DK" dirty="0" smtClean="0"/>
              <a:t>”grundlæggende” samt </a:t>
            </a:r>
            <a:r>
              <a:rPr lang="da-DK" dirty="0"/>
              <a:t>følgende:</a:t>
            </a:r>
          </a:p>
          <a:p>
            <a:r>
              <a:rPr lang="da-DK" dirty="0" smtClean="0"/>
              <a:t>Ved </a:t>
            </a:r>
            <a:r>
              <a:rPr lang="da-DK" dirty="0"/>
              <a:t>fremkørsel mod kryds orientere sig grundigt gennem ruder og i spejle (eventuelt kamera) efter cyklister og knallertkørere, der ligeledes er på vej frem mod krydset.</a:t>
            </a:r>
          </a:p>
          <a:p>
            <a:r>
              <a:rPr lang="da-DK" dirty="0" smtClean="0"/>
              <a:t>Fortsat </a:t>
            </a:r>
            <a:r>
              <a:rPr lang="da-DK" dirty="0"/>
              <a:t>holde sig orienteret gennem ruder og i spejle (eventuelt kamera) om eventuelle cyklister og knallertkørere til højre for lastbilen, mens man holder for rødt lys.</a:t>
            </a:r>
          </a:p>
        </p:txBody>
      </p:sp>
    </p:spTree>
    <p:extLst>
      <p:ext uri="{BB962C8B-B14F-4D97-AF65-F5344CB8AC3E}">
        <p14:creationId xmlns:p14="http://schemas.microsoft.com/office/powerpoint/2010/main" val="38681382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73</TotalTime>
  <Words>713</Words>
  <Application>Microsoft Office PowerPoint</Application>
  <PresentationFormat>Skærmshow (4:3)</PresentationFormat>
  <Paragraphs>71</Paragraphs>
  <Slides>11</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11</vt:i4>
      </vt:variant>
    </vt:vector>
  </HeadingPairs>
  <TitlesOfParts>
    <vt:vector size="15" baseType="lpstr">
      <vt:lpstr>Arial</vt:lpstr>
      <vt:lpstr>Century Gothic</vt:lpstr>
      <vt:lpstr>Wingdings 3</vt:lpstr>
      <vt:lpstr>Ion</vt:lpstr>
      <vt:lpstr>Kørekort og højresving</vt:lpstr>
      <vt:lpstr>Det overordnede</vt:lpstr>
      <vt:lpstr>Specifikt, grundlæggende</vt:lpstr>
      <vt:lpstr>Specifikt, grundlæggende</vt:lpstr>
      <vt:lpstr>Specifikt, grundlæggende</vt:lpstr>
      <vt:lpstr>Specifikt, højresving</vt:lpstr>
      <vt:lpstr>Specifikt, højresving</vt:lpstr>
      <vt:lpstr>Specifikt, højresving</vt:lpstr>
      <vt:lpstr>Specifikt, højresving</vt:lpstr>
      <vt:lpstr>Specifikt, højresving</vt:lpstr>
      <vt:lpstr>Grundlæggende kvalifikation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jes-peter nielsen</dc:creator>
  <cp:lastModifiedBy>jes-peter nielsen</cp:lastModifiedBy>
  <cp:revision>11</cp:revision>
  <dcterms:created xsi:type="dcterms:W3CDTF">2014-01-24T07:17:54Z</dcterms:created>
  <dcterms:modified xsi:type="dcterms:W3CDTF">2014-01-27T18:16:57Z</dcterms:modified>
</cp:coreProperties>
</file>